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2" r:id="rId2"/>
    <p:sldMasterId id="2147483706" r:id="rId3"/>
    <p:sldMasterId id="2147483738" r:id="rId4"/>
  </p:sldMasterIdLst>
  <p:notesMasterIdLst>
    <p:notesMasterId r:id="rId20"/>
  </p:notesMasterIdLst>
  <p:sldIdLst>
    <p:sldId id="256" r:id="rId5"/>
    <p:sldId id="9973" r:id="rId6"/>
    <p:sldId id="9975" r:id="rId7"/>
    <p:sldId id="9976" r:id="rId8"/>
    <p:sldId id="9983" r:id="rId9"/>
    <p:sldId id="9965" r:id="rId10"/>
    <p:sldId id="9971" r:id="rId11"/>
    <p:sldId id="9978" r:id="rId12"/>
    <p:sldId id="9979" r:id="rId13"/>
    <p:sldId id="9985" r:id="rId14"/>
    <p:sldId id="9981" r:id="rId15"/>
    <p:sldId id="9982" r:id="rId16"/>
    <p:sldId id="9980" r:id="rId17"/>
    <p:sldId id="9986" r:id="rId18"/>
    <p:sldId id="998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5F1E6-2B5F-4BE6-9BC3-10880DB74D9C}" type="datetimeFigureOut">
              <a:rPr lang="en-NZ" smtClean="0"/>
              <a:t>9/11/2020</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229AC-55D6-489D-A1FC-554388AB18EC}" type="slidenum">
              <a:rPr lang="en-NZ" smtClean="0"/>
              <a:t>‹#›</a:t>
            </a:fld>
            <a:endParaRPr lang="en-NZ" dirty="0"/>
          </a:p>
        </p:txBody>
      </p:sp>
    </p:spTree>
    <p:extLst>
      <p:ext uri="{BB962C8B-B14F-4D97-AF65-F5344CB8AC3E}">
        <p14:creationId xmlns:p14="http://schemas.microsoft.com/office/powerpoint/2010/main" val="105623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51357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04814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23170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593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473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06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19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9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695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9672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942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79464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334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82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8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66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905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36580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5166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421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0389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935067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79368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47639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2434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83940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807141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8805433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1181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7327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84213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54734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72254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790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28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651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974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51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456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3328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5899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316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7F28-ECF1-4722-87D4-A90715B6E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CD38F-E6BC-4B40-8E40-417C9B9869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C338D-E9D0-4731-923B-2DEACA83B8F7}"/>
              </a:ext>
            </a:extLst>
          </p:cNvPr>
          <p:cNvSpPr>
            <a:spLocks noGrp="1"/>
          </p:cNvSpPr>
          <p:nvPr>
            <p:ph type="dt" sz="half" idx="10"/>
          </p:nvPr>
        </p:nvSpPr>
        <p:spPr/>
        <p:txBody>
          <a:bodyPr/>
          <a:lstStyle/>
          <a:p>
            <a:fld id="{8107F7AA-8A79-46F4-A960-94DD8A70DECD}" type="datetimeFigureOut">
              <a:rPr lang="en-US" smtClean="0"/>
              <a:t>11/9/2020</a:t>
            </a:fld>
            <a:endParaRPr lang="en-US" dirty="0"/>
          </a:p>
        </p:txBody>
      </p:sp>
      <p:sp>
        <p:nvSpPr>
          <p:cNvPr id="5" name="Footer Placeholder 4">
            <a:extLst>
              <a:ext uri="{FF2B5EF4-FFF2-40B4-BE49-F238E27FC236}">
                <a16:creationId xmlns:a16="http://schemas.microsoft.com/office/drawing/2014/main" id="{DB5939EA-7006-4D47-B301-63BDFEC3437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A2BC95-98F4-4877-BE61-3E3917B652CC}"/>
              </a:ext>
            </a:extLst>
          </p:cNvPr>
          <p:cNvSpPr>
            <a:spLocks noGrp="1"/>
          </p:cNvSpPr>
          <p:nvPr>
            <p:ph type="sldNum" sz="quarter" idx="12"/>
          </p:nvPr>
        </p:nvSpPr>
        <p:spPr/>
        <p:txBody>
          <a:bodyPr/>
          <a:lstStyle/>
          <a:p>
            <a:fld id="{64F92B8E-D9B4-4528-9547-12B4DA16E859}" type="slidenum">
              <a:rPr lang="en-US" smtClean="0"/>
              <a:t>‹#›</a:t>
            </a:fld>
            <a:endParaRPr lang="en-US" dirty="0"/>
          </a:p>
        </p:txBody>
      </p:sp>
    </p:spTree>
    <p:extLst>
      <p:ext uri="{BB962C8B-B14F-4D97-AF65-F5344CB8AC3E}">
        <p14:creationId xmlns:p14="http://schemas.microsoft.com/office/powerpoint/2010/main" val="4570687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861620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4486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862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50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447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649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444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7932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71671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7527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7511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3167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6187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27911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8540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21866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1302015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2056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662318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53394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82504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4112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405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42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14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037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802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43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2863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4200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8055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180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736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923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086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9486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166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3003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95062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7036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91281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54917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313684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4365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4232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700439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6349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3462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882093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emf"/><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image" Target="../media/image1.emf"/><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theme" Target="../theme/theme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emf"/><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11/9/2020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69519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349409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124374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rbrayb.github.io/Presentation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mysignins.microsoft.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A3D1-2DD1-480A-BE91-F9C963094907}"/>
              </a:ext>
            </a:extLst>
          </p:cNvPr>
          <p:cNvSpPr>
            <a:spLocks noGrp="1"/>
          </p:cNvSpPr>
          <p:nvPr>
            <p:ph type="ctrTitle"/>
          </p:nvPr>
        </p:nvSpPr>
        <p:spPr>
          <a:xfrm>
            <a:off x="1711254" y="2988572"/>
            <a:ext cx="7766936" cy="880855"/>
          </a:xfrm>
        </p:spPr>
        <p:txBody>
          <a:bodyPr/>
          <a:lstStyle/>
          <a:p>
            <a:r>
              <a:rPr lang="en-NZ" dirty="0"/>
              <a:t>Identity at Ignite 2020</a:t>
            </a:r>
          </a:p>
        </p:txBody>
      </p:sp>
      <p:sp>
        <p:nvSpPr>
          <p:cNvPr id="3" name="Subtitle 2">
            <a:extLst>
              <a:ext uri="{FF2B5EF4-FFF2-40B4-BE49-F238E27FC236}">
                <a16:creationId xmlns:a16="http://schemas.microsoft.com/office/drawing/2014/main" id="{605B0FE7-4FBD-44ED-85F7-5D40B2B0A694}"/>
              </a:ext>
            </a:extLst>
          </p:cNvPr>
          <p:cNvSpPr>
            <a:spLocks noGrp="1"/>
          </p:cNvSpPr>
          <p:nvPr>
            <p:ph type="subTitle" idx="1"/>
          </p:nvPr>
        </p:nvSpPr>
        <p:spPr>
          <a:xfrm>
            <a:off x="2212532" y="4172505"/>
            <a:ext cx="7766936" cy="2112885"/>
          </a:xfrm>
        </p:spPr>
        <p:txBody>
          <a:bodyPr>
            <a:normAutofit fontScale="92500" lnSpcReduction="10000"/>
          </a:bodyPr>
          <a:lstStyle/>
          <a:p>
            <a:pPr algn="l"/>
            <a:endParaRPr lang="en-NZ" dirty="0"/>
          </a:p>
          <a:p>
            <a:pPr algn="l"/>
            <a:r>
              <a:rPr lang="en-NZ" sz="2400" dirty="0"/>
              <a:t>Rory Braybrook</a:t>
            </a:r>
          </a:p>
          <a:p>
            <a:pPr algn="l"/>
            <a:r>
              <a:rPr lang="en-NZ" sz="2400" dirty="0"/>
              <a:t>Microsoft Identity Architect – Microsoft MVP</a:t>
            </a:r>
          </a:p>
          <a:p>
            <a:pPr algn="l"/>
            <a:r>
              <a:rPr lang="en-NZ" sz="2400" dirty="0"/>
              <a:t>@rbrayb</a:t>
            </a:r>
          </a:p>
          <a:p>
            <a:pPr algn="l"/>
            <a:r>
              <a:rPr lang="en-NZ" sz="2400" dirty="0">
                <a:hlinkClick r:id="rId2"/>
              </a:rPr>
              <a:t>https://rbrayb.github.io/Presentations</a:t>
            </a:r>
            <a:endParaRPr lang="en-NZ" sz="2400" dirty="0"/>
          </a:p>
          <a:p>
            <a:pPr algn="l"/>
            <a:endParaRPr lang="en-NZ" sz="2400" dirty="0"/>
          </a:p>
        </p:txBody>
      </p:sp>
      <p:pic>
        <p:nvPicPr>
          <p:cNvPr id="4" name="Picture 3">
            <a:extLst>
              <a:ext uri="{FF2B5EF4-FFF2-40B4-BE49-F238E27FC236}">
                <a16:creationId xmlns:a16="http://schemas.microsoft.com/office/drawing/2014/main" id="{57CE1BF7-0B85-4482-890F-B80205F12C68}"/>
              </a:ext>
            </a:extLst>
          </p:cNvPr>
          <p:cNvPicPr>
            <a:picLocks noChangeAspect="1"/>
          </p:cNvPicPr>
          <p:nvPr/>
        </p:nvPicPr>
        <p:blipFill>
          <a:blip r:embed="rId3"/>
          <a:stretch>
            <a:fillRect/>
          </a:stretch>
        </p:blipFill>
        <p:spPr>
          <a:xfrm>
            <a:off x="3072283" y="422926"/>
            <a:ext cx="5044877" cy="2194750"/>
          </a:xfrm>
          <a:prstGeom prst="rect">
            <a:avLst/>
          </a:prstGeom>
        </p:spPr>
      </p:pic>
    </p:spTree>
    <p:extLst>
      <p:ext uri="{BB962C8B-B14F-4D97-AF65-F5344CB8AC3E}">
        <p14:creationId xmlns:p14="http://schemas.microsoft.com/office/powerpoint/2010/main" val="3885514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6" name="Picture 5">
            <a:extLst>
              <a:ext uri="{FF2B5EF4-FFF2-40B4-BE49-F238E27FC236}">
                <a16:creationId xmlns:a16="http://schemas.microsoft.com/office/drawing/2014/main" id="{9C69A379-7493-427A-8CF5-AED437790764}"/>
              </a:ext>
            </a:extLst>
          </p:cNvPr>
          <p:cNvPicPr>
            <a:picLocks noChangeAspect="1"/>
          </p:cNvPicPr>
          <p:nvPr/>
        </p:nvPicPr>
        <p:blipFill>
          <a:blip r:embed="rId2"/>
          <a:stretch>
            <a:fillRect/>
          </a:stretch>
        </p:blipFill>
        <p:spPr>
          <a:xfrm>
            <a:off x="3817422" y="2095934"/>
            <a:ext cx="4557155" cy="3642676"/>
          </a:xfrm>
          <a:prstGeom prst="rect">
            <a:avLst/>
          </a:prstGeom>
        </p:spPr>
      </p:pic>
      <p:pic>
        <p:nvPicPr>
          <p:cNvPr id="4" name="Picture 3">
            <a:extLst>
              <a:ext uri="{FF2B5EF4-FFF2-40B4-BE49-F238E27FC236}">
                <a16:creationId xmlns:a16="http://schemas.microsoft.com/office/drawing/2014/main" id="{E15BE92D-A8C8-4BFF-B2A0-C2F30E40EAEA}"/>
              </a:ext>
            </a:extLst>
          </p:cNvPr>
          <p:cNvPicPr>
            <a:picLocks noChangeAspect="1"/>
          </p:cNvPicPr>
          <p:nvPr/>
        </p:nvPicPr>
        <p:blipFill>
          <a:blip r:embed="rId3"/>
          <a:stretch>
            <a:fillRect/>
          </a:stretch>
        </p:blipFill>
        <p:spPr>
          <a:xfrm>
            <a:off x="3817422" y="1521381"/>
            <a:ext cx="4648603" cy="5159187"/>
          </a:xfrm>
          <a:prstGeom prst="rect">
            <a:avLst/>
          </a:prstGeom>
        </p:spPr>
      </p:pic>
    </p:spTree>
    <p:extLst>
      <p:ext uri="{BB962C8B-B14F-4D97-AF65-F5344CB8AC3E}">
        <p14:creationId xmlns:p14="http://schemas.microsoft.com/office/powerpoint/2010/main" val="319373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7" name="Picture 6">
            <a:extLst>
              <a:ext uri="{FF2B5EF4-FFF2-40B4-BE49-F238E27FC236}">
                <a16:creationId xmlns:a16="http://schemas.microsoft.com/office/drawing/2014/main" id="{52981EB7-881D-4FB9-B1C7-17C2D54FD5DF}"/>
              </a:ext>
            </a:extLst>
          </p:cNvPr>
          <p:cNvPicPr>
            <a:picLocks noChangeAspect="1"/>
          </p:cNvPicPr>
          <p:nvPr/>
        </p:nvPicPr>
        <p:blipFill>
          <a:blip r:embed="rId2"/>
          <a:stretch>
            <a:fillRect/>
          </a:stretch>
        </p:blipFill>
        <p:spPr>
          <a:xfrm>
            <a:off x="2613358" y="2160589"/>
            <a:ext cx="6965284" cy="2796782"/>
          </a:xfrm>
          <a:prstGeom prst="rect">
            <a:avLst/>
          </a:prstGeom>
        </p:spPr>
      </p:pic>
    </p:spTree>
    <p:extLst>
      <p:ext uri="{BB962C8B-B14F-4D97-AF65-F5344CB8AC3E}">
        <p14:creationId xmlns:p14="http://schemas.microsoft.com/office/powerpoint/2010/main" val="103898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US" dirty="0"/>
              <a:t>Azure AD – External Identity Pricing</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Pricing consolidated across:</a:t>
            </a:r>
          </a:p>
          <a:p>
            <a:pPr lvl="1"/>
            <a:r>
              <a:rPr lang="en-US" dirty="0"/>
              <a:t>Azure AD B2C</a:t>
            </a:r>
          </a:p>
          <a:p>
            <a:pPr lvl="1"/>
            <a:r>
              <a:rPr lang="en-US" dirty="0"/>
              <a:t>B2B collaboration</a:t>
            </a:r>
          </a:p>
          <a:p>
            <a:pPr lvl="1"/>
            <a:r>
              <a:rPr lang="en-US" dirty="0"/>
              <a:t>External identities </a:t>
            </a:r>
          </a:p>
          <a:p>
            <a:r>
              <a:rPr lang="en-US" dirty="0"/>
              <a:t>B2X !!!</a:t>
            </a:r>
          </a:p>
          <a:p>
            <a:r>
              <a:rPr lang="en-US" dirty="0"/>
              <a:t>First 50,000 monthly active users (MAU) free at both the Premium P1 and Premium P2 tiers</a:t>
            </a:r>
          </a:p>
          <a:p>
            <a:endParaRPr lang="en-NZ" dirty="0"/>
          </a:p>
        </p:txBody>
      </p:sp>
    </p:spTree>
    <p:extLst>
      <p:ext uri="{BB962C8B-B14F-4D97-AF65-F5344CB8AC3E}">
        <p14:creationId xmlns:p14="http://schemas.microsoft.com/office/powerpoint/2010/main" val="131007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1263588"/>
          </a:xfrm>
        </p:spPr>
        <p:txBody>
          <a:bodyPr>
            <a:normAutofit/>
          </a:bodyPr>
          <a:lstStyle/>
          <a:p>
            <a:r>
              <a:rPr lang="en-US" dirty="0"/>
              <a:t>Decentralised Identity:</a:t>
            </a:r>
            <a:br>
              <a:rPr lang="en-US" dirty="0"/>
            </a:br>
            <a:r>
              <a:rPr lang="en-US" dirty="0"/>
              <a:t>Verifiable credentials</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5" name="Picture 4">
            <a:extLst>
              <a:ext uri="{FF2B5EF4-FFF2-40B4-BE49-F238E27FC236}">
                <a16:creationId xmlns:a16="http://schemas.microsoft.com/office/drawing/2014/main" id="{5A9009F1-905C-44DC-9E9D-0DB78BF03504}"/>
              </a:ext>
            </a:extLst>
          </p:cNvPr>
          <p:cNvPicPr>
            <a:picLocks noChangeAspect="1"/>
          </p:cNvPicPr>
          <p:nvPr/>
        </p:nvPicPr>
        <p:blipFill>
          <a:blip r:embed="rId2"/>
          <a:stretch>
            <a:fillRect/>
          </a:stretch>
        </p:blipFill>
        <p:spPr>
          <a:xfrm>
            <a:off x="573694" y="2458722"/>
            <a:ext cx="9144792" cy="3284505"/>
          </a:xfrm>
          <a:prstGeom prst="rect">
            <a:avLst/>
          </a:prstGeom>
        </p:spPr>
      </p:pic>
    </p:spTree>
    <p:extLst>
      <p:ext uri="{BB962C8B-B14F-4D97-AF65-F5344CB8AC3E}">
        <p14:creationId xmlns:p14="http://schemas.microsoft.com/office/powerpoint/2010/main" val="538167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1263588"/>
          </a:xfrm>
        </p:spPr>
        <p:txBody>
          <a:bodyPr>
            <a:normAutofit/>
          </a:bodyPr>
          <a:lstStyle/>
          <a:p>
            <a:r>
              <a:rPr lang="en-US" dirty="0"/>
              <a:t>Decentralised Identity:</a:t>
            </a:r>
            <a:br>
              <a:rPr lang="en-US" dirty="0"/>
            </a:br>
            <a:r>
              <a:rPr lang="en-US" dirty="0"/>
              <a:t>Verifiable credentials</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A6F01DB0-B5CE-4773-9619-98844392919C}"/>
              </a:ext>
            </a:extLst>
          </p:cNvPr>
          <p:cNvPicPr>
            <a:picLocks noChangeAspect="1"/>
          </p:cNvPicPr>
          <p:nvPr/>
        </p:nvPicPr>
        <p:blipFill>
          <a:blip r:embed="rId2"/>
          <a:stretch>
            <a:fillRect/>
          </a:stretch>
        </p:blipFill>
        <p:spPr>
          <a:xfrm>
            <a:off x="677334" y="2194156"/>
            <a:ext cx="9144792" cy="4663844"/>
          </a:xfrm>
          <a:prstGeom prst="rect">
            <a:avLst/>
          </a:prstGeom>
        </p:spPr>
      </p:pic>
    </p:spTree>
    <p:extLst>
      <p:ext uri="{BB962C8B-B14F-4D97-AF65-F5344CB8AC3E}">
        <p14:creationId xmlns:p14="http://schemas.microsoft.com/office/powerpoint/2010/main" val="1233473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US" dirty="0"/>
              <a:t>And a bonus!</a:t>
            </a:r>
            <a:endParaRPr lang="en-NZ" dirty="0"/>
          </a:p>
        </p:txBody>
      </p:sp>
      <p:pic>
        <p:nvPicPr>
          <p:cNvPr id="4" name="MFS">
            <a:hlinkClick r:id="" action="ppaction://media"/>
            <a:extLst>
              <a:ext uri="{FF2B5EF4-FFF2-40B4-BE49-F238E27FC236}">
                <a16:creationId xmlns:a16="http://schemas.microsoft.com/office/drawing/2014/main" id="{AF019FA0-74FD-4099-B44F-87F6B21AEC5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8288" y="2160588"/>
            <a:ext cx="6877050" cy="3881437"/>
          </a:xfrm>
        </p:spPr>
      </p:pic>
    </p:spTree>
    <p:extLst>
      <p:ext uri="{BB962C8B-B14F-4D97-AF65-F5344CB8AC3E}">
        <p14:creationId xmlns:p14="http://schemas.microsoft.com/office/powerpoint/2010/main" val="120348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Identity – Key points</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kumimoji="0" lang="en-US" altLang="en-US" sz="1800" b="1" i="0" u="none" strike="noStrike" cap="none" normalizeH="0" baseline="0" dirty="0">
                <a:ln>
                  <a:noFill/>
                </a:ln>
                <a:solidFill>
                  <a:srgbClr val="444444"/>
                </a:solidFill>
                <a:effectLst/>
                <a:latin typeface="Arial" panose="020B0604020202020204" pitchFamily="34" charset="0"/>
              </a:rPr>
              <a:t>Secure Adaptive Access</a:t>
            </a:r>
            <a:r>
              <a:rPr kumimoji="0" lang="en-US" altLang="en-US" sz="1800" b="0" i="0" u="none" strike="noStrike" cap="none" normalizeH="0" baseline="0" dirty="0">
                <a:ln>
                  <a:noFill/>
                </a:ln>
                <a:solidFill>
                  <a:srgbClr val="444444"/>
                </a:solidFill>
                <a:effectLst/>
                <a:latin typeface="Arial" panose="020B0604020202020204" pitchFamily="34" charset="0"/>
              </a:rPr>
              <a:t> – protect resources and data</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Seamless user experience</a:t>
            </a:r>
            <a:r>
              <a:rPr kumimoji="0" lang="en-US" altLang="en-US" sz="1800" b="0" i="0" u="none" strike="noStrike" cap="none" normalizeH="0" baseline="0" dirty="0">
                <a:ln>
                  <a:noFill/>
                </a:ln>
                <a:solidFill>
                  <a:srgbClr val="444444"/>
                </a:solidFill>
                <a:effectLst/>
                <a:latin typeface="Arial" panose="020B0604020202020204" pitchFamily="34" charset="0"/>
              </a:rPr>
              <a:t> – keep users productive</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Unified identity management</a:t>
            </a:r>
            <a:r>
              <a:rPr kumimoji="0" lang="en-US" altLang="en-US" sz="1800" b="0" i="0" u="none" strike="noStrike" cap="none" normalizeH="0" baseline="0" dirty="0">
                <a:ln>
                  <a:noFill/>
                </a:ln>
                <a:solidFill>
                  <a:srgbClr val="444444"/>
                </a:solidFill>
                <a:effectLst/>
                <a:latin typeface="Arial" panose="020B0604020202020204" pitchFamily="34" charset="0"/>
              </a:rPr>
              <a:t> – keep all colleagues connected to apps and data</a:t>
            </a:r>
            <a:r>
              <a:rPr kumimoji="0" lang="en-US" altLang="en-US" sz="1800" b="0" i="0" u="none" strike="noStrike" cap="none" normalizeH="0" baseline="0" dirty="0">
                <a:ln>
                  <a:noFill/>
                </a:ln>
                <a:solidFill>
                  <a:schemeClr val="tx1"/>
                </a:solidFill>
                <a:effectLst/>
                <a:latin typeface="Arial" panose="020B0604020202020204" pitchFamily="34" charset="0"/>
              </a:rPr>
              <a:t> </a:t>
            </a:r>
            <a:endParaRPr lang="en-NZ" dirty="0"/>
          </a:p>
          <a:p>
            <a:r>
              <a:rPr kumimoji="0" lang="en-US" altLang="en-US" sz="1800" b="1" i="0" u="none" strike="noStrike" cap="none" normalizeH="0" baseline="0" dirty="0">
                <a:ln>
                  <a:noFill/>
                </a:ln>
                <a:solidFill>
                  <a:srgbClr val="444444"/>
                </a:solidFill>
                <a:effectLst/>
                <a:latin typeface="Arial" panose="020B0604020202020204" pitchFamily="34" charset="0"/>
              </a:rPr>
              <a:t>Simplified identity governance</a:t>
            </a:r>
            <a:r>
              <a:rPr kumimoji="0" lang="en-US" altLang="en-US" sz="1800" b="0" i="0" u="none" strike="noStrike" cap="none" normalizeH="0" baseline="0" dirty="0">
                <a:ln>
                  <a:noFill/>
                </a:ln>
                <a:solidFill>
                  <a:srgbClr val="444444"/>
                </a:solidFill>
                <a:effectLst/>
                <a:latin typeface="Arial" panose="020B0604020202020204" pitchFamily="34" charset="0"/>
              </a:rPr>
              <a:t> – automate access controls across hybrid environments</a:t>
            </a:r>
            <a:r>
              <a:rPr kumimoji="0" lang="en-US" altLang="en-US" sz="1800" b="0" i="0" u="none" strike="noStrike" cap="none" normalizeH="0" baseline="0" dirty="0">
                <a:ln>
                  <a:noFill/>
                </a:ln>
                <a:solidFill>
                  <a:schemeClr val="tx1"/>
                </a:solidFill>
                <a:effectLst/>
                <a:latin typeface="Arial" panose="020B0604020202020204" pitchFamily="34" charset="0"/>
              </a:rPr>
              <a:t> </a:t>
            </a:r>
          </a:p>
          <a:p>
            <a:endParaRPr lang="en-NZ" dirty="0"/>
          </a:p>
          <a:p>
            <a:endParaRPr lang="en-NZ" dirty="0"/>
          </a:p>
          <a:p>
            <a:pPr marL="0" indent="0">
              <a:buNone/>
            </a:pPr>
            <a:endParaRPr lang="en-NZ" dirty="0"/>
          </a:p>
        </p:txBody>
      </p:sp>
      <p:sp>
        <p:nvSpPr>
          <p:cNvPr id="4" name="Rectangle 1">
            <a:extLst>
              <a:ext uri="{FF2B5EF4-FFF2-40B4-BE49-F238E27FC236}">
                <a16:creationId xmlns:a16="http://schemas.microsoft.com/office/drawing/2014/main" id="{F2AEF90E-093C-4CD9-AA3F-5B248874726B}"/>
              </a:ext>
            </a:extLst>
          </p:cNvPr>
          <p:cNvSpPr>
            <a:spLocks noChangeArrowheads="1"/>
          </p:cNvSpPr>
          <p:nvPr/>
        </p:nvSpPr>
        <p:spPr bwMode="auto">
          <a:xfrm>
            <a:off x="798990" y="5115303"/>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5674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Zero trust - CA</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10" name="Picture 9">
            <a:extLst>
              <a:ext uri="{FF2B5EF4-FFF2-40B4-BE49-F238E27FC236}">
                <a16:creationId xmlns:a16="http://schemas.microsoft.com/office/drawing/2014/main" id="{44F67192-CAF0-43A2-97A3-30EDCDE56267}"/>
              </a:ext>
            </a:extLst>
          </p:cNvPr>
          <p:cNvPicPr>
            <a:picLocks noChangeAspect="1"/>
          </p:cNvPicPr>
          <p:nvPr/>
        </p:nvPicPr>
        <p:blipFill>
          <a:blip r:embed="rId2"/>
          <a:stretch>
            <a:fillRect/>
          </a:stretch>
        </p:blipFill>
        <p:spPr>
          <a:xfrm>
            <a:off x="403272" y="1634334"/>
            <a:ext cx="9144792" cy="3589331"/>
          </a:xfrm>
          <a:prstGeom prst="rect">
            <a:avLst/>
          </a:prstGeom>
        </p:spPr>
      </p:pic>
    </p:spTree>
    <p:extLst>
      <p:ext uri="{BB962C8B-B14F-4D97-AF65-F5344CB8AC3E}">
        <p14:creationId xmlns:p14="http://schemas.microsoft.com/office/powerpoint/2010/main" val="332230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 CA</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Now has a set of API</a:t>
            </a:r>
          </a:p>
          <a:p>
            <a:r>
              <a:rPr lang="en-US" dirty="0"/>
              <a:t>Admins can manage all aspects of Conditional Access policies as code, achieving greater scale and automation</a:t>
            </a:r>
          </a:p>
          <a:p>
            <a:r>
              <a:rPr lang="en-US" dirty="0"/>
              <a:t>Also conditional access for Azure AD B2C</a:t>
            </a:r>
          </a:p>
          <a:p>
            <a:r>
              <a:rPr lang="en-US" dirty="0"/>
              <a:t>Block legacy authentication by default</a:t>
            </a:r>
            <a:endParaRPr lang="en-NZ" dirty="0"/>
          </a:p>
          <a:p>
            <a:endParaRPr lang="en-NZ" dirty="0"/>
          </a:p>
        </p:txBody>
      </p:sp>
    </p:spTree>
    <p:extLst>
      <p:ext uri="{BB962C8B-B14F-4D97-AF65-F5344CB8AC3E}">
        <p14:creationId xmlns:p14="http://schemas.microsoft.com/office/powerpoint/2010/main" val="344016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 – Identity Protection</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dirty="0"/>
              <a:t>Password Spray detection improvements</a:t>
            </a:r>
          </a:p>
          <a:p>
            <a:r>
              <a:rPr lang="en-US" dirty="0"/>
              <a:t>Supervised machine learning model which examines over 300 aspects of each authentication request including IP Reputation and behaviour.</a:t>
            </a:r>
          </a:p>
          <a:p>
            <a:r>
              <a:rPr lang="en-US" dirty="0"/>
              <a:t>Microsoft are catching over 80 Million attacks every day with 98% precision</a:t>
            </a:r>
          </a:p>
          <a:p>
            <a:r>
              <a:rPr lang="en-US" dirty="0"/>
              <a:t>System automatically adapts to new attacks</a:t>
            </a:r>
          </a:p>
          <a:p>
            <a:r>
              <a:rPr lang="en-NZ" dirty="0">
                <a:hlinkClick r:id="rId2"/>
              </a:rPr>
              <a:t>https://mysignins.microsoft.com</a:t>
            </a:r>
            <a:endParaRPr lang="en-US" dirty="0"/>
          </a:p>
          <a:p>
            <a:endParaRPr lang="en-US" dirty="0"/>
          </a:p>
          <a:p>
            <a:endParaRPr lang="en-NZ" dirty="0"/>
          </a:p>
          <a:p>
            <a:endParaRPr lang="en-NZ" dirty="0"/>
          </a:p>
        </p:txBody>
      </p:sp>
    </p:spTree>
    <p:extLst>
      <p:ext uri="{BB962C8B-B14F-4D97-AF65-F5344CB8AC3E}">
        <p14:creationId xmlns:p14="http://schemas.microsoft.com/office/powerpoint/2010/main" val="285392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App Proxy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7" name="Picture 6">
            <a:extLst>
              <a:ext uri="{FF2B5EF4-FFF2-40B4-BE49-F238E27FC236}">
                <a16:creationId xmlns:a16="http://schemas.microsoft.com/office/drawing/2014/main" id="{A72E8F6D-44A8-4C98-9367-EFEC81EDD152}"/>
              </a:ext>
            </a:extLst>
          </p:cNvPr>
          <p:cNvPicPr>
            <a:picLocks noChangeAspect="1"/>
          </p:cNvPicPr>
          <p:nvPr/>
        </p:nvPicPr>
        <p:blipFill>
          <a:blip r:embed="rId2"/>
          <a:stretch>
            <a:fillRect/>
          </a:stretch>
        </p:blipFill>
        <p:spPr>
          <a:xfrm>
            <a:off x="677334" y="2266613"/>
            <a:ext cx="9144792" cy="4366638"/>
          </a:xfrm>
          <a:prstGeom prst="rect">
            <a:avLst/>
          </a:prstGeom>
        </p:spPr>
      </p:pic>
    </p:spTree>
    <p:extLst>
      <p:ext uri="{BB962C8B-B14F-4D97-AF65-F5344CB8AC3E}">
        <p14:creationId xmlns:p14="http://schemas.microsoft.com/office/powerpoint/2010/main" val="2750672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App Proxy  </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495589E1-F7F0-40A8-91C2-7ABC31A68B38}"/>
              </a:ext>
            </a:extLst>
          </p:cNvPr>
          <p:cNvPicPr>
            <a:picLocks noChangeAspect="1"/>
          </p:cNvPicPr>
          <p:nvPr/>
        </p:nvPicPr>
        <p:blipFill>
          <a:blip r:embed="rId2"/>
          <a:stretch>
            <a:fillRect/>
          </a:stretch>
        </p:blipFill>
        <p:spPr>
          <a:xfrm>
            <a:off x="2361876" y="1399451"/>
            <a:ext cx="7468247" cy="5403048"/>
          </a:xfrm>
          <a:prstGeom prst="rect">
            <a:avLst/>
          </a:prstGeom>
        </p:spPr>
      </p:pic>
    </p:spTree>
    <p:extLst>
      <p:ext uri="{BB962C8B-B14F-4D97-AF65-F5344CB8AC3E}">
        <p14:creationId xmlns:p14="http://schemas.microsoft.com/office/powerpoint/2010/main" val="418063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4" name="Picture 3">
            <a:extLst>
              <a:ext uri="{FF2B5EF4-FFF2-40B4-BE49-F238E27FC236}">
                <a16:creationId xmlns:a16="http://schemas.microsoft.com/office/drawing/2014/main" id="{BAD9CD61-8671-4C9F-A736-85D179061222}"/>
              </a:ext>
            </a:extLst>
          </p:cNvPr>
          <p:cNvPicPr>
            <a:picLocks noChangeAspect="1"/>
          </p:cNvPicPr>
          <p:nvPr/>
        </p:nvPicPr>
        <p:blipFill>
          <a:blip r:embed="rId2"/>
          <a:stretch>
            <a:fillRect/>
          </a:stretch>
        </p:blipFill>
        <p:spPr>
          <a:xfrm>
            <a:off x="2708521" y="1872538"/>
            <a:ext cx="4534293" cy="3894157"/>
          </a:xfrm>
          <a:prstGeom prst="rect">
            <a:avLst/>
          </a:prstGeom>
        </p:spPr>
      </p:pic>
    </p:spTree>
    <p:extLst>
      <p:ext uri="{BB962C8B-B14F-4D97-AF65-F5344CB8AC3E}">
        <p14:creationId xmlns:p14="http://schemas.microsoft.com/office/powerpoint/2010/main" val="130038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a:xfrm>
            <a:off x="677334" y="609600"/>
            <a:ext cx="8596668" cy="828583"/>
          </a:xfrm>
        </p:spPr>
        <p:txBody>
          <a:bodyPr/>
          <a:lstStyle/>
          <a:p>
            <a:r>
              <a:rPr lang="en-US" dirty="0"/>
              <a:t>Azure AD – External Identity</a:t>
            </a:r>
            <a:endParaRPr lang="en-NZ" dirty="0"/>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US" b="1" dirty="0"/>
          </a:p>
          <a:p>
            <a:endParaRPr lang="en-NZ" dirty="0"/>
          </a:p>
        </p:txBody>
      </p:sp>
      <p:pic>
        <p:nvPicPr>
          <p:cNvPr id="6" name="Picture 5">
            <a:extLst>
              <a:ext uri="{FF2B5EF4-FFF2-40B4-BE49-F238E27FC236}">
                <a16:creationId xmlns:a16="http://schemas.microsoft.com/office/drawing/2014/main" id="{9C69A379-7493-427A-8CF5-AED437790764}"/>
              </a:ext>
            </a:extLst>
          </p:cNvPr>
          <p:cNvPicPr>
            <a:picLocks noChangeAspect="1"/>
          </p:cNvPicPr>
          <p:nvPr/>
        </p:nvPicPr>
        <p:blipFill>
          <a:blip r:embed="rId2"/>
          <a:stretch>
            <a:fillRect/>
          </a:stretch>
        </p:blipFill>
        <p:spPr>
          <a:xfrm>
            <a:off x="3817422" y="2095934"/>
            <a:ext cx="4557155" cy="3642676"/>
          </a:xfrm>
          <a:prstGeom prst="rect">
            <a:avLst/>
          </a:prstGeom>
        </p:spPr>
      </p:pic>
    </p:spTree>
    <p:extLst>
      <p:ext uri="{BB962C8B-B14F-4D97-AF65-F5344CB8AC3E}">
        <p14:creationId xmlns:p14="http://schemas.microsoft.com/office/powerpoint/2010/main" val="41998315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1194</TotalTime>
  <Words>247</Words>
  <Application>Microsoft Office PowerPoint</Application>
  <PresentationFormat>Widescreen</PresentationFormat>
  <Paragraphs>41</Paragraphs>
  <Slides>15</Slides>
  <Notes>0</Notes>
  <HiddenSlides>0</HiddenSlides>
  <MMClips>1</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15</vt:i4>
      </vt:variant>
    </vt:vector>
  </HeadingPairs>
  <TitlesOfParts>
    <vt:vector size="27" baseType="lpstr">
      <vt:lpstr>Arial</vt:lpstr>
      <vt:lpstr>Calibri</vt:lpstr>
      <vt:lpstr>Consolas</vt:lpstr>
      <vt:lpstr>Segoe UI</vt:lpstr>
      <vt:lpstr>Segoe UI Semibold</vt:lpstr>
      <vt:lpstr>Trebuchet MS</vt:lpstr>
      <vt:lpstr>Wingdings</vt:lpstr>
      <vt:lpstr>Wingdings 3</vt:lpstr>
      <vt:lpstr>Facet</vt:lpstr>
      <vt:lpstr>9-51056_Build 2019 Breakout_White Template</vt:lpstr>
      <vt:lpstr>9-51056_Build 2019 Breakout_Black Template</vt:lpstr>
      <vt:lpstr>1_9-51056_Build 2019 Breakout_White Template</vt:lpstr>
      <vt:lpstr>Identity at Ignite 2020</vt:lpstr>
      <vt:lpstr>Azure AD Identity – Key points</vt:lpstr>
      <vt:lpstr>Azure AD - Zero trust - CA</vt:lpstr>
      <vt:lpstr>Azure AD - CA</vt:lpstr>
      <vt:lpstr>Azure AD – Identity Protection</vt:lpstr>
      <vt:lpstr>Azure AD App Proxy  </vt:lpstr>
      <vt:lpstr>Azure AD App Proxy  </vt:lpstr>
      <vt:lpstr>Azure AD – External Identity</vt:lpstr>
      <vt:lpstr>Azure AD – External Identity</vt:lpstr>
      <vt:lpstr>Azure AD – External Identity </vt:lpstr>
      <vt:lpstr>Azure AD – External Identity</vt:lpstr>
      <vt:lpstr>Azure AD – External Identity Pricing</vt:lpstr>
      <vt:lpstr>Decentralised Identity: Verifiable credentials</vt:lpstr>
      <vt:lpstr>Decentralised Identity: Verifiable credentials</vt:lpstr>
      <vt:lpstr>And a bonus!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WebAuthn</dc:title>
  <dc:creator>Rory Braybrook</dc:creator>
  <cp:lastModifiedBy>Rory Braybrook</cp:lastModifiedBy>
  <cp:revision>32</cp:revision>
  <dcterms:created xsi:type="dcterms:W3CDTF">2019-07-14T22:53:31Z</dcterms:created>
  <dcterms:modified xsi:type="dcterms:W3CDTF">2020-11-09T07:41:23Z</dcterms:modified>
</cp:coreProperties>
</file>